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377" r:id="rId4"/>
    <p:sldId id="378" r:id="rId5"/>
    <p:sldId id="402" r:id="rId6"/>
    <p:sldId id="380" r:id="rId7"/>
    <p:sldId id="384" r:id="rId8"/>
    <p:sldId id="404" r:id="rId9"/>
    <p:sldId id="385" r:id="rId10"/>
    <p:sldId id="386" r:id="rId11"/>
    <p:sldId id="387" r:id="rId12"/>
    <p:sldId id="400" r:id="rId13"/>
    <p:sldId id="388" r:id="rId14"/>
    <p:sldId id="389" r:id="rId15"/>
    <p:sldId id="390" r:id="rId16"/>
    <p:sldId id="401" r:id="rId17"/>
    <p:sldId id="407" r:id="rId18"/>
    <p:sldId id="391" r:id="rId19"/>
    <p:sldId id="392" r:id="rId20"/>
    <p:sldId id="393" r:id="rId21"/>
    <p:sldId id="394" r:id="rId22"/>
  </p:sldIdLst>
  <p:sldSz cx="12192000" cy="6858000"/>
  <p:notesSz cx="6858000" cy="9144000"/>
  <p:embeddedFontLst>
    <p:embeddedFont>
      <p:font typeface="나눔바른고딕" panose="020B0600000101010101" charset="-127"/>
      <p:regular r:id="rId24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" initials="J" lastIdx="1" clrIdx="0">
    <p:extLst>
      <p:ext uri="{19B8F6BF-5375-455C-9EA6-DF929625EA0E}">
        <p15:presenceInfo xmlns:p15="http://schemas.microsoft.com/office/powerpoint/2012/main" userId="JUST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18D"/>
    <a:srgbClr val="A3C7E7"/>
    <a:srgbClr val="51B7E9"/>
    <a:srgbClr val="008CC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5807" autoAdjust="0"/>
  </p:normalViewPr>
  <p:slideViewPr>
    <p:cSldViewPr snapToGrid="0">
      <p:cViewPr varScale="1">
        <p:scale>
          <a:sx n="110" d="100"/>
          <a:sy n="110" d="100"/>
        </p:scale>
        <p:origin x="7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8BA87-63CD-4768-B5B3-F7AE59964A47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C61CE-BC80-4A79-AFCC-5A0E64E80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4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0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02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18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25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9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6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71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80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86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56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스마트그리드</a:t>
            </a:r>
            <a:r>
              <a:rPr lang="en-US" altLang="ko-KR" dirty="0"/>
              <a:t>: </a:t>
            </a:r>
            <a:r>
              <a:rPr lang="ko-KR" altLang="en-US" dirty="0" err="1"/>
              <a:t>사물인터넷</a:t>
            </a:r>
            <a:r>
              <a:rPr lang="ko-KR" altLang="en-US" dirty="0"/>
              <a:t> </a:t>
            </a:r>
            <a:r>
              <a:rPr lang="en-US" altLang="ko-KR" dirty="0" err="1"/>
              <a:t>IoT</a:t>
            </a:r>
            <a:r>
              <a:rPr lang="ko-KR" altLang="en-US" dirty="0"/>
              <a:t>를 활용해 불필요한 전력 사용을 줄이고 에너지 효율을 극대화하는 기술</a:t>
            </a:r>
            <a:endParaRPr lang="en-US" altLang="ko-KR" dirty="0"/>
          </a:p>
          <a:p>
            <a:r>
              <a:rPr lang="ko-KR" altLang="en-US" dirty="0"/>
              <a:t>핵심 기술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r>
              <a:rPr lang="en-US" altLang="ko-KR" dirty="0"/>
              <a:t>ESS(Energy Storage </a:t>
            </a:r>
            <a:r>
              <a:rPr lang="en-US" altLang="ko-KR" dirty="0" err="1"/>
              <a:t>Ststem</a:t>
            </a:r>
            <a:r>
              <a:rPr lang="en-US" altLang="ko-KR" dirty="0"/>
              <a:t>): </a:t>
            </a:r>
            <a:r>
              <a:rPr lang="ko-KR" altLang="en-US" dirty="0"/>
              <a:t>수백 </a:t>
            </a:r>
            <a:r>
              <a:rPr lang="en-US" altLang="ko-KR" dirty="0" err="1"/>
              <a:t>kmh</a:t>
            </a:r>
            <a:r>
              <a:rPr lang="en-US" altLang="ko-KR" dirty="0"/>
              <a:t> </a:t>
            </a:r>
            <a:r>
              <a:rPr lang="ko-KR" altLang="en-US" dirty="0"/>
              <a:t>이상의 전력을 저장하는 단독 시스템으로 전력 소비자가 에너지를 적게 사용할 때 남은 에너지를 저장하고 필요할 때 공급하는 시스템 </a:t>
            </a:r>
            <a:r>
              <a:rPr lang="en-US" altLang="ko-KR" dirty="0"/>
              <a:t>(</a:t>
            </a:r>
            <a:r>
              <a:rPr lang="ko-KR" altLang="en-US" dirty="0"/>
              <a:t>중요한 역할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AMI(Advanced Metering Infrastructure): </a:t>
            </a:r>
            <a:r>
              <a:rPr lang="ko-KR" altLang="en-US" dirty="0"/>
              <a:t>전력 소비자에게 실시간으로 전기 사용량과 요금 정보를 제공 </a:t>
            </a:r>
            <a:r>
              <a:rPr lang="en-US" altLang="ko-KR" dirty="0"/>
              <a:t>-&gt; </a:t>
            </a:r>
            <a:r>
              <a:rPr lang="ko-KR" altLang="en-US" dirty="0"/>
              <a:t>소비자는 전력 사용 정보를 실시간으로 확인하며 전력 낭비를 방지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EMS(Energy Management System): </a:t>
            </a:r>
            <a:r>
              <a:rPr lang="ko-KR" altLang="en-US" dirty="0"/>
              <a:t>공장</a:t>
            </a:r>
            <a:r>
              <a:rPr lang="en-US" altLang="ko-KR" dirty="0"/>
              <a:t>, </a:t>
            </a:r>
            <a:r>
              <a:rPr lang="ko-KR" altLang="en-US" dirty="0"/>
              <a:t>상업용 건물</a:t>
            </a:r>
            <a:r>
              <a:rPr lang="en-US" altLang="ko-KR" dirty="0"/>
              <a:t>, </a:t>
            </a:r>
            <a:r>
              <a:rPr lang="ko-KR" altLang="en-US" dirty="0"/>
              <a:t>가정 등 각각 특성에 맞춰 제작할 수 있으며 센서를 사용해 불필요한 전력 사용을 감지함으로써 전기료를 줄일 수 있음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태양광 에너지를 이용한 온실에 </a:t>
            </a:r>
            <a:r>
              <a:rPr lang="ko-KR" altLang="en-US" dirty="0" err="1"/>
              <a:t>난방켜기</a:t>
            </a:r>
            <a:r>
              <a:rPr lang="ko-KR" altLang="en-US" dirty="0"/>
              <a:t> </a:t>
            </a:r>
            <a:r>
              <a:rPr lang="en-US" altLang="ko-KR" dirty="0"/>
              <a:t>https://m.blog.naver.com/PostView.naver?isHttpsRedirect=true&amp;blogId=jayoo1005&amp;logNo=221558971343</a:t>
            </a:r>
          </a:p>
          <a:p>
            <a:r>
              <a:rPr lang="en-US" altLang="ko-KR" dirty="0"/>
              <a:t>EMS, ESS, AMI : https://blog.naver.com/PostView.nhn?blogId=iamewp&amp;logNo=221670542818&amp;categoryNo=0&amp;parentCategoryNo=0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46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보여드리는 </a:t>
            </a:r>
            <a:r>
              <a:rPr lang="en-US" altLang="ko-KR" dirty="0"/>
              <a:t>6</a:t>
            </a:r>
            <a:r>
              <a:rPr lang="ko-KR" altLang="en-US" dirty="0"/>
              <a:t>가지 단위기술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103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69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5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보여드리는 </a:t>
            </a:r>
            <a:r>
              <a:rPr lang="en-US" altLang="ko-KR" dirty="0"/>
              <a:t>6</a:t>
            </a:r>
            <a:r>
              <a:rPr lang="ko-KR" altLang="en-US" dirty="0"/>
              <a:t>가지 단위기술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3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6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1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6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C61CE-BC80-4A79-AFCC-5A0E64E809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89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6A95A-725D-45BE-80FD-BD82979DB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E975D0-6F26-42C9-91AE-FC7D44CE0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C03B3B-D817-487B-8B54-BF9B4D13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8B24D-6B06-428E-B727-211E846A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ADAC7-2B3D-4985-8A4C-28F9F04D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8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38DEF-A20C-403C-B5A9-F51E5449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848DA-7C31-4F70-849F-F520E4A5F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F9F176-32A9-4A95-B244-A3E81C22F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94C8D-B5D8-4C45-A573-DC2BD861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D0E6F-CE81-4DD2-B4E3-1A0E0E6D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6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DEE589-0A02-4D3E-9AFD-EC1D15259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A9499B-E15A-46AD-A83D-EA2A0399F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E56E4-5278-4029-A6C4-B253EB3C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6C78C-0287-48A1-99A4-CBF7251C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1A883-464E-4B65-9E6A-511EEC1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3F6A7-583B-4F42-9EAD-C026A2C5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25AC7-B4FC-4A26-859B-97DB3F411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3288D-BFF6-4279-96CC-D017A398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D3461-17C8-4F64-825C-494B223D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0AE66-41AB-4B6F-9C0F-01542427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33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495B6-6B72-4184-8C7E-CF65B3F4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8AC74-4862-45F9-BE88-21AAF5574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DC59A-D352-4926-9C7A-6FEE6268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37D03-C35B-4FEF-9620-10C6E43A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3D4C-43C0-4F78-8F92-5FEB422B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70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11DF1-1B99-4B77-9963-04F4F3AA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2D8F1-DAC0-4EDC-ACE5-7715A0349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16213E-87EE-446B-AAE9-17A8426FF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BD42A3-3070-4847-B081-C3A6757C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5041F3-354B-4BF1-A01D-96BBD7A9D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AFA31-1887-4835-A730-A8A59DC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3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E259C-AEC0-42D9-8B6A-3D01FBB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C1EAB5-F623-4974-83EF-02F96A58C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77B59-C62C-49BD-96FC-BA66B8286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DED9BE-3BA3-4197-A200-91D3D8030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447970-6AA8-450A-B035-45A79E728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B17404-DC95-4EFE-AA1D-99138CD6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E4431E-005F-4DA1-8506-4592A26D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A6238-F3BF-420F-A55E-8FE200E9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0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A111A-FA46-4676-A227-6F6E5B13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CEA6D2-DAEE-4716-93C3-8AF425C5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4D1374-5130-4511-9EAD-2EB6A5DC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7C431F-2DFF-4F72-9BAF-42E2397B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5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31294E-C5DE-407B-808D-DE7F03AE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38E81D-566F-4C69-A964-7D4B7181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3C9BB7-14D8-4F12-9550-E5545C62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9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B95B3-4147-43EA-B1B6-C688AD0E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B1FC9-C6D1-4202-B4EE-349156C8A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60A8D9-8A7A-4398-A27F-75F3466E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4473FA-C1E2-4586-A2F1-C93968B33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86A8C-3937-488B-A278-1A5E4B7F6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8C4F3E-BD98-4E6C-81D4-1BE04087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2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092F-3972-4833-89F2-2DE4F961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FCF68B-9AC5-48CA-A8F6-1C11E5533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9A598F-FC5E-4253-A9C0-FA3AC12D6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A951D-C772-4231-8B3F-058DBFEB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3F63CF-A040-4F2E-8F14-2F0489610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AED09-4898-4CE8-BBE4-AB7A4A19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24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F80C18-1C1E-4928-87F7-5F9AA361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21C9CA-5EA3-481C-8D0E-A13123403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B4059-9F86-42B9-AFF5-C98823965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BF617-87AE-4A78-B46E-035469D75EB8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7C420-515E-40B2-B550-95960166B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5349-83DA-439E-A8CD-317B72401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B0164-DF46-4073-93DD-213BB1E8DF6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12446-0A8F-4FC9-93E0-3BC91A39B7B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092" y="6301853"/>
            <a:ext cx="1784465" cy="4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www.dropbox.com/scl/fi/6i1ddqdlch74damie5tze/IoT.mp4?rlkey=pebmfy8t0hvtitepk0u17vazj&amp;dl=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ww.dropbox.com/scl/fi/xadon9d9bj8i4wf6fsbp7/_BOTANIC-GARDEN-PPT_.MOV?rlkey=m7a13wswf72iiff5qkdpwdu7a&amp;dl=0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yaf5jqnpty2tilbeyirrd/IoT.mp4?rlkey=kcaxi2afueqnslb3hf6g96du5&amp;dl=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www.dropbox.com/scl/fi/d4ucjwzsfy72bcbnh927z/IoT.mp4?rlkey=wcq0xhz3cuahkyai23b93iafx&amp;dl=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dropbox.com/scl/fi/0spluhr65mm6ds0icqiub/.mp4?rlkey=vkj6v06jky5nby01c3f4bpwc4&amp;dl=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fk9FvtiXo8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www.dropbox.com/scl/fi/a09jb6olfqo76hty2t6po/BEMS.mp4?rlkey=hd9ie60eangkokj1lxxpuguw1&amp;dl=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www.dropbox.com/scl/fi/bzvsrfw1nul48g9m4zboq/_-_.mp4?rlkey=6fauqxjcf8rovexl5iudnv7y4&amp;dl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adiz.kr/web/campaign/detail/12947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bokyak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dropbox.com/scl/fi/4s27uf2njtifeaimrnchz/.mp4?rlkey=ikv4slihye1i08r3l29f8andt&amp;dl=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www.dropbox.com/scl/fi/6kkbi2fuux24rfiz1sgui/_.mp4?rlkey=dpw1ir7p81jymt99bzju3la88&amp;dl=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5E95C9-9DF6-4067-9146-BE3817D4F22A}"/>
              </a:ext>
            </a:extLst>
          </p:cNvPr>
          <p:cNvSpPr txBox="1"/>
          <p:nvPr/>
        </p:nvSpPr>
        <p:spPr>
          <a:xfrm>
            <a:off x="2108433" y="2129128"/>
            <a:ext cx="797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8CC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2024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8CC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산업구조변화대응 특화훈련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DE0644-AEFF-D4B1-6C92-D15097B29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55" y="2527035"/>
            <a:ext cx="6597290" cy="1789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24DB0B-89C0-4C4E-BEDD-EE1D66D321F1}"/>
              </a:ext>
            </a:extLst>
          </p:cNvPr>
          <p:cNvSpPr txBox="1"/>
          <p:nvPr/>
        </p:nvSpPr>
        <p:spPr>
          <a:xfrm>
            <a:off x="3455693" y="2914156"/>
            <a:ext cx="5280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챌린지</a:t>
            </a:r>
          </a:p>
        </p:txBody>
      </p:sp>
    </p:spTree>
    <p:extLst>
      <p:ext uri="{BB962C8B-B14F-4D97-AF65-F5344CB8AC3E}">
        <p14:creationId xmlns:p14="http://schemas.microsoft.com/office/powerpoint/2010/main" val="246772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46B627-6782-48BE-8CD9-F0F40E6CBD11}"/>
              </a:ext>
            </a:extLst>
          </p:cNvPr>
          <p:cNvSpPr txBox="1"/>
          <p:nvPr/>
        </p:nvSpPr>
        <p:spPr>
          <a:xfrm>
            <a:off x="1146677" y="3095748"/>
            <a:ext cx="95784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모듈과 센서와 통신 관련 모듈을 이용하여  아파트나 주택을 원격 제어하는 제품 제작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홈 관련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습도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/LED/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적외선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인체감지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/LCD/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진동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충격센서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&lt;-&gt;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 간 통신을 위한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Wi-Fi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 학습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67A47-9506-502A-AA8F-2739928C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F3B61-8069-4D9F-00FF-A04CAD1072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홈 관련 센서를 활용한 제어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96A2-F29D-87A7-2358-028BD4E06762}"/>
              </a:ext>
            </a:extLst>
          </p:cNvPr>
          <p:cNvSpPr txBox="1"/>
          <p:nvPr/>
        </p:nvSpPr>
        <p:spPr>
          <a:xfrm>
            <a:off x="632905" y="2463409"/>
            <a:ext cx="389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분석 예시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29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>
            <a:hlinkClick r:id="rId4"/>
            <a:extLst>
              <a:ext uri="{FF2B5EF4-FFF2-40B4-BE49-F238E27FC236}">
                <a16:creationId xmlns:a16="http://schemas.microsoft.com/office/drawing/2014/main" id="{B18169B7-5689-6B23-00CE-CE5E15AE3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590" y="1867077"/>
            <a:ext cx="7220820" cy="42492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경증 치매환자를 위한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인지건강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디자인 스마트 홈</a:t>
            </a:r>
            <a:endParaRPr lang="en-US" altLang="ko-KR" sz="24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361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56BB3F-5F04-059F-7177-686B79CD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45" y="1867580"/>
            <a:ext cx="7639112" cy="42744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반려 식물을 키우는 데 도움을 주는 스마트 기기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BOTANIC GARDEN</a:t>
            </a:r>
            <a:endParaRPr lang="en-US" altLang="ko-KR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444" y="1851957"/>
            <a:ext cx="7639112" cy="42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8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290A76E-CBCE-24F7-71AE-0C0DD89F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483B-4D1A-46B1-9AD4-54EFFD1D9D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D59980-FFCC-5668-8B5D-73354BE4C3F9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E2400-8AB0-FB3A-C9E7-40ADB9D0B066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58312C-BB78-7FC2-2AE4-0055CA89C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BB4C1B-EBFB-8EC5-36C9-E5F01E4EBA6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0FC5E3-ABAC-C40B-BDBF-235D2EB899DF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E8FC4-FD37-95A8-8E12-39886AE4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CF5F69-54A7-D018-8F76-061156D599AD}"/>
              </a:ext>
            </a:extLst>
          </p:cNvPr>
          <p:cNvSpPr txBox="1"/>
          <p:nvPr/>
        </p:nvSpPr>
        <p:spPr>
          <a:xfrm>
            <a:off x="464820" y="20260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3262" y="2148370"/>
            <a:ext cx="10139708" cy="3903560"/>
            <a:chOff x="743262" y="2148370"/>
            <a:chExt cx="10139708" cy="3903560"/>
          </a:xfrm>
        </p:grpSpPr>
        <p:pic>
          <p:nvPicPr>
            <p:cNvPr id="13" name="Picture 2" descr="G마켓 - TR812 지문인식+번호키 현관문 디지털도어락 도어록">
              <a:extLst>
                <a:ext uri="{FF2B5EF4-FFF2-40B4-BE49-F238E27FC236}">
                  <a16:creationId xmlns:a16="http://schemas.microsoft.com/office/drawing/2014/main" id="{6147A8C7-9044-4407-B288-E8CFCD533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62" y="2148507"/>
              <a:ext cx="3903423" cy="390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SM-3 지문인식 출퇴근기록기 USB간편관리">
              <a:extLst>
                <a:ext uri="{FF2B5EF4-FFF2-40B4-BE49-F238E27FC236}">
                  <a16:creationId xmlns:a16="http://schemas.microsoft.com/office/drawing/2014/main" id="{A7A9CE65-8D19-49D0-AB64-43CB4FFC2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4197" y="2148370"/>
              <a:ext cx="3578136" cy="357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소방안전관리) 감지기의 종류 (자동화재탐지설비) : 네이버 블로그">
              <a:extLst>
                <a:ext uri="{FF2B5EF4-FFF2-40B4-BE49-F238E27FC236}">
                  <a16:creationId xmlns:a16="http://schemas.microsoft.com/office/drawing/2014/main" id="{06F0A4E5-2563-4799-886D-5B0AB5EAF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845" y="286587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0" y="6571200"/>
            <a:ext cx="190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:Google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58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46B627-6782-48BE-8CD9-F0F40E6CBD11}"/>
              </a:ext>
            </a:extLst>
          </p:cNvPr>
          <p:cNvSpPr txBox="1"/>
          <p:nvPr/>
        </p:nvSpPr>
        <p:spPr>
          <a:xfrm>
            <a:off x="1146677" y="3095748"/>
            <a:ext cx="95784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 관련 센서와 통신 관련 모듈을 이용하여  다양한 시설에 적용한 수 있는 시스템 구축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fontAlgn="base"/>
            <a:r>
              <a:rPr lang="en-US" altLang="ko-KR" sz="24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지문인식센서를 활용한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도어락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 관련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지문인식센서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모듈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가스센서 학습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&lt;-&gt;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 간 통신을 위한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Wi-Fi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 학습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67A47-9506-502A-AA8F-2739928C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F3B61-8069-4D9F-00FF-A04CAD1072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96A2-F29D-87A7-2358-028BD4E06762}"/>
              </a:ext>
            </a:extLst>
          </p:cNvPr>
          <p:cNvSpPr txBox="1"/>
          <p:nvPr/>
        </p:nvSpPr>
        <p:spPr>
          <a:xfrm>
            <a:off x="632905" y="2463409"/>
            <a:ext cx="389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분석 예시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70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8CE38D9A-FEF4-BEB6-C74F-472AF409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370" y="1985747"/>
            <a:ext cx="8066614" cy="435172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 IoT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창고 관리 시스템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SAFE ZONE</a:t>
            </a:r>
          </a:p>
        </p:txBody>
      </p:sp>
    </p:spTree>
    <p:extLst>
      <p:ext uri="{BB962C8B-B14F-4D97-AF65-F5344CB8AC3E}">
        <p14:creationId xmlns:p14="http://schemas.microsoft.com/office/powerpoint/2010/main" val="42871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볼라드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04" y="1879242"/>
            <a:ext cx="5913792" cy="43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8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가스 누출 경보기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8B21928-FA4B-F724-7E00-DEC620BE6009}"/>
              </a:ext>
            </a:extLst>
          </p:cNvPr>
          <p:cNvGrpSpPr/>
          <p:nvPr/>
        </p:nvGrpSpPr>
        <p:grpSpPr>
          <a:xfrm>
            <a:off x="2642092" y="1879241"/>
            <a:ext cx="7279781" cy="4336135"/>
            <a:chOff x="2642092" y="1879241"/>
            <a:chExt cx="7279781" cy="4336135"/>
          </a:xfrm>
        </p:grpSpPr>
        <p:pic>
          <p:nvPicPr>
            <p:cNvPr id="3" name="그림 2">
              <a:hlinkClick r:id="rId4"/>
              <a:extLst>
                <a:ext uri="{FF2B5EF4-FFF2-40B4-BE49-F238E27FC236}">
                  <a16:creationId xmlns:a16="http://schemas.microsoft.com/office/drawing/2014/main" id="{30ED7603-7DC5-9F1F-49FB-99B8AC78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092" y="1879241"/>
              <a:ext cx="7279781" cy="4336135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D8A94F3-F0B5-5EE6-2CB8-2727CF04DCE3}"/>
                </a:ext>
              </a:extLst>
            </p:cNvPr>
            <p:cNvSpPr/>
            <p:nvPr/>
          </p:nvSpPr>
          <p:spPr>
            <a:xfrm>
              <a:off x="2981414" y="5456854"/>
              <a:ext cx="2093004" cy="271306"/>
            </a:xfrm>
            <a:prstGeom prst="rect">
              <a:avLst/>
            </a:prstGeom>
            <a:solidFill>
              <a:srgbClr val="6C91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028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290A76E-CBCE-24F7-71AE-0C0DD89F9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483B-4D1A-46B1-9AD4-54EFFD1D9D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그리드 관련 센서를 활용한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D59980-FFCC-5668-8B5D-73354BE4C3F9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E2400-8AB0-FB3A-C9E7-40ADB9D0B066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58312C-BB78-7FC2-2AE4-0055CA89C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BB4C1B-EBFB-8EC5-36C9-E5F01E4EBA6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0FC5E3-ABAC-C40B-BDBF-235D2EB899DF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E8FC4-FD37-95A8-8E12-39886AE4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CF5F69-54A7-D018-8F76-061156D599AD}"/>
              </a:ext>
            </a:extLst>
          </p:cNvPr>
          <p:cNvSpPr txBox="1"/>
          <p:nvPr/>
        </p:nvSpPr>
        <p:spPr>
          <a:xfrm>
            <a:off x="464820" y="202601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스마트그리드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wfk9FvtiXo8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412895" y="2010782"/>
            <a:ext cx="7366210" cy="41434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0" y="6571200"/>
            <a:ext cx="506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영상 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#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아두이노맘이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만든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신재생에너지로 움직이는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스마트하우스</a:t>
            </a:r>
          </a:p>
        </p:txBody>
      </p:sp>
    </p:spTree>
    <p:extLst>
      <p:ext uri="{BB962C8B-B14F-4D97-AF65-F5344CB8AC3E}">
        <p14:creationId xmlns:p14="http://schemas.microsoft.com/office/powerpoint/2010/main" val="249142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46B627-6782-48BE-8CD9-F0F40E6CBD11}"/>
              </a:ext>
            </a:extLst>
          </p:cNvPr>
          <p:cNvSpPr txBox="1"/>
          <p:nvPr/>
        </p:nvSpPr>
        <p:spPr>
          <a:xfrm>
            <a:off x="1146677" y="2733798"/>
            <a:ext cx="95784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태양광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풍력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전압 등의 데이터를 수집할 수 있는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활용하여 데이터를 관리 및 원격제어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모니터링 할 수 있는 시스템 구축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태양광 에너지를 이용한 온실에 난방제어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(EMS)</a:t>
            </a:r>
          </a:p>
          <a:p>
            <a:pPr fontAlgn="base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서보모터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온도센서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태양광 패널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태양열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집열판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LCD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풍력 에너지를 이용한 도로 가로등 충전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(ESS)</a:t>
            </a:r>
          </a:p>
          <a:p>
            <a:pPr fontAlgn="base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-&gt;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풍력 발전 모터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프로펠러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LED,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배터리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배터리 잔량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전력량 측정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(AMI)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67A47-9506-502A-AA8F-2739928C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F3B61-8069-4D9F-00FF-A04CAD1072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그리드 관련 센서를 활용한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스마트그리드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96A2-F29D-87A7-2358-028BD4E06762}"/>
              </a:ext>
            </a:extLst>
          </p:cNvPr>
          <p:cNvSpPr txBox="1"/>
          <p:nvPr/>
        </p:nvSpPr>
        <p:spPr>
          <a:xfrm>
            <a:off x="632905" y="2101459"/>
            <a:ext cx="389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분석 예시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0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C2646-0997-6411-0E9F-4B712E38826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FF9CB1-827A-37AD-28B9-ED963A97B3C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90D32AF-B3FE-D675-85BD-917CB16E4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58015AE-4C83-D465-0627-34C952BAB99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574AFD5-3D2F-E99D-C263-F4AB5C202A6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59A88B-0A4F-3EC7-D0FE-BDF1C76FF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929550-D0EB-B480-970D-189902AA8300}"/>
              </a:ext>
            </a:extLst>
          </p:cNvPr>
          <p:cNvSpPr txBox="1"/>
          <p:nvPr/>
        </p:nvSpPr>
        <p:spPr>
          <a:xfrm>
            <a:off x="464820" y="20260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챌린지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 개요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0" y="6571200"/>
            <a:ext cx="190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78D432-D583-FC60-C8A3-E639FB6042DF}"/>
              </a:ext>
            </a:extLst>
          </p:cNvPr>
          <p:cNvSpPr txBox="1"/>
          <p:nvPr/>
        </p:nvSpPr>
        <p:spPr>
          <a:xfrm>
            <a:off x="1028633" y="1479850"/>
            <a:ext cx="315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챌린지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포인트란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1647757" y="2259102"/>
            <a:ext cx="9267893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특정 센서나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기술들을 활용하여 프로젝트를 구현할 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기술을 적용하여 이해도와 활용도를 높이기 위한 요소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1647757" y="4337126"/>
            <a:ext cx="936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 도출 시 선택한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챌린지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포인트를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1"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접목하여 활용할 수 있는지에 대한 고민 필요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6110253" y="3707239"/>
            <a:ext cx="342900" cy="328796"/>
          </a:xfrm>
          <a:prstGeom prst="downArrow">
            <a:avLst/>
          </a:prstGeom>
          <a:solidFill>
            <a:srgbClr val="51B7E9"/>
          </a:solidFill>
          <a:ln>
            <a:solidFill>
              <a:srgbClr val="51B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5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스마트그리드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스마트그리드 기반의 근태관리 솔루션과 연동되는 사무실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BEMS</a:t>
            </a:r>
          </a:p>
        </p:txBody>
      </p:sp>
      <p:pic>
        <p:nvPicPr>
          <p:cNvPr id="20" name="그림 19">
            <a:hlinkClick r:id="rId4"/>
            <a:extLst>
              <a:ext uri="{FF2B5EF4-FFF2-40B4-BE49-F238E27FC236}">
                <a16:creationId xmlns:a16="http://schemas.microsoft.com/office/drawing/2014/main" id="{D5C383F4-2242-172A-94D2-7A22C4A51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000" y="1860818"/>
            <a:ext cx="7765999" cy="43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4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스마트그리드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우리집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전기세 지킴이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스마트고라니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>
            <a:hlinkClick r:id="rId4"/>
            <a:extLst>
              <a:ext uri="{FF2B5EF4-FFF2-40B4-BE49-F238E27FC236}">
                <a16:creationId xmlns:a16="http://schemas.microsoft.com/office/drawing/2014/main" id="{21019F8B-AB78-2DED-F0F9-0417379C5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770" y="1860818"/>
            <a:ext cx="8163219" cy="42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DEC2646-0997-6411-0E9F-4B712E38826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FF9CB1-827A-37AD-28B9-ED963A97B3C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90D32AF-B3FE-D675-85BD-917CB16E4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58015AE-4C83-D465-0627-34C952BAB99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574AFD5-3D2F-E99D-C263-F4AB5C202A6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59A88B-0A4F-3EC7-D0FE-BDF1C76FF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929550-D0EB-B480-970D-189902AA8300}"/>
              </a:ext>
            </a:extLst>
          </p:cNvPr>
          <p:cNvSpPr txBox="1"/>
          <p:nvPr/>
        </p:nvSpPr>
        <p:spPr>
          <a:xfrm>
            <a:off x="464820" y="20260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챌린지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포인트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E3DD3C-D30B-810C-5141-7E30C0B41E4A}"/>
              </a:ext>
            </a:extLst>
          </p:cNvPr>
          <p:cNvSpPr txBox="1"/>
          <p:nvPr/>
        </p:nvSpPr>
        <p:spPr>
          <a:xfrm>
            <a:off x="179594" y="1338137"/>
            <a:ext cx="3394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챌린지포인트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DCAF11-5135-7922-96F8-18A4AFF3D9EB}"/>
              </a:ext>
            </a:extLst>
          </p:cNvPr>
          <p:cNvGrpSpPr/>
          <p:nvPr/>
        </p:nvGrpSpPr>
        <p:grpSpPr>
          <a:xfrm>
            <a:off x="561433" y="1965566"/>
            <a:ext cx="2698859" cy="1314905"/>
            <a:chOff x="7542724" y="1961535"/>
            <a:chExt cx="2645681" cy="131490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80606A5-3949-0FA9-62DA-8910135E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724" y="1961535"/>
              <a:ext cx="2645681" cy="131490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83FF1D9-8264-A260-1274-24C807BE838C}"/>
                </a:ext>
              </a:extLst>
            </p:cNvPr>
            <p:cNvSpPr/>
            <p:nvPr/>
          </p:nvSpPr>
          <p:spPr>
            <a:xfrm>
              <a:off x="7606927" y="2021303"/>
              <a:ext cx="2517275" cy="1195368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통신</a:t>
              </a:r>
              <a:endPara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1DD728B-03F6-14CF-D6D4-7685CAA55435}"/>
              </a:ext>
            </a:extLst>
          </p:cNvPr>
          <p:cNvSpPr txBox="1"/>
          <p:nvPr/>
        </p:nvSpPr>
        <p:spPr>
          <a:xfrm>
            <a:off x="3506471" y="2207519"/>
            <a:ext cx="868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Wi-Fi, Bluetooth, 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Zigbee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Beacon, NFC&amp;RFID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통신 관련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활용하여 웹 서버 혹은 기기와 연동하여 데이터 통신 수행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38C61-06BF-CC82-CFF1-C144F057F1DA}"/>
              </a:ext>
            </a:extLst>
          </p:cNvPr>
          <p:cNvSpPr txBox="1"/>
          <p:nvPr/>
        </p:nvSpPr>
        <p:spPr>
          <a:xfrm>
            <a:off x="464820" y="3869846"/>
            <a:ext cx="3729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챌린지포인트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048E7B-9E14-8B1B-DF89-04A4B2565B8A}"/>
              </a:ext>
            </a:extLst>
          </p:cNvPr>
          <p:cNvGrpSpPr/>
          <p:nvPr/>
        </p:nvGrpSpPr>
        <p:grpSpPr>
          <a:xfrm>
            <a:off x="561433" y="4496015"/>
            <a:ext cx="2698859" cy="1314905"/>
            <a:chOff x="7542724" y="1961535"/>
            <a:chExt cx="2645681" cy="131490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B4AD82F-DCA1-7156-3D69-A01B5882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724" y="1961535"/>
              <a:ext cx="2645681" cy="131490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BDCCA6-8057-2BAE-9C63-C6FB594BC62B}"/>
                </a:ext>
              </a:extLst>
            </p:cNvPr>
            <p:cNvSpPr/>
            <p:nvPr/>
          </p:nvSpPr>
          <p:spPr>
            <a:xfrm>
              <a:off x="7606927" y="2021303"/>
              <a:ext cx="2517275" cy="1195368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헬스케어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048E7B-9E14-8B1B-DF89-04A4B2565B8A}"/>
              </a:ext>
            </a:extLst>
          </p:cNvPr>
          <p:cNvGrpSpPr/>
          <p:nvPr/>
        </p:nvGrpSpPr>
        <p:grpSpPr>
          <a:xfrm>
            <a:off x="8834722" y="4496016"/>
            <a:ext cx="2698859" cy="1314905"/>
            <a:chOff x="7542724" y="1961535"/>
            <a:chExt cx="2645681" cy="131490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B4AD82F-DCA1-7156-3D69-A01B5882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724" y="1961535"/>
              <a:ext cx="2645681" cy="1314905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FBDCCA6-8057-2BAE-9C63-C6FB594BC62B}"/>
                </a:ext>
              </a:extLst>
            </p:cNvPr>
            <p:cNvSpPr/>
            <p:nvPr/>
          </p:nvSpPr>
          <p:spPr>
            <a:xfrm>
              <a:off x="7606927" y="2021303"/>
              <a:ext cx="2517275" cy="1195368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스마트홈</a:t>
              </a:r>
              <a:endParaRPr lang="ko-KR" altLang="en-US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048E7B-9E14-8B1B-DF89-04A4B2565B8A}"/>
              </a:ext>
            </a:extLst>
          </p:cNvPr>
          <p:cNvGrpSpPr/>
          <p:nvPr/>
        </p:nvGrpSpPr>
        <p:grpSpPr>
          <a:xfrm>
            <a:off x="3319196" y="4496016"/>
            <a:ext cx="2698859" cy="1314905"/>
            <a:chOff x="7542724" y="1961535"/>
            <a:chExt cx="2645681" cy="131490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B4AD82F-DCA1-7156-3D69-A01B5882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724" y="1961535"/>
              <a:ext cx="2645681" cy="1314905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FBDCCA6-8057-2BAE-9C63-C6FB594BC62B}"/>
                </a:ext>
              </a:extLst>
            </p:cNvPr>
            <p:cNvSpPr/>
            <p:nvPr/>
          </p:nvSpPr>
          <p:spPr>
            <a:xfrm>
              <a:off x="7606927" y="2021303"/>
              <a:ext cx="2517275" cy="1195368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스마트그리드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048E7B-9E14-8B1B-DF89-04A4B2565B8A}"/>
              </a:ext>
            </a:extLst>
          </p:cNvPr>
          <p:cNvGrpSpPr/>
          <p:nvPr/>
        </p:nvGrpSpPr>
        <p:grpSpPr>
          <a:xfrm>
            <a:off x="6076959" y="4496015"/>
            <a:ext cx="2698859" cy="1314905"/>
            <a:chOff x="7542724" y="1961535"/>
            <a:chExt cx="2645681" cy="131490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B4AD82F-DCA1-7156-3D69-A01B5882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724" y="1961535"/>
              <a:ext cx="2645681" cy="131490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BDCCA6-8057-2BAE-9C63-C6FB594BC62B}"/>
                </a:ext>
              </a:extLst>
            </p:cNvPr>
            <p:cNvSpPr/>
            <p:nvPr/>
          </p:nvSpPr>
          <p:spPr>
            <a:xfrm>
              <a:off x="7606927" y="2021303"/>
              <a:ext cx="2517275" cy="1195368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r>
                <a:rPr lang="en-US" altLang="ko-KR" sz="2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28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2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290A76E-CBCE-24F7-71AE-0C0DD89F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483B-4D1A-46B1-9AD4-54EFFD1D9D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헬스케어 관련 센서를 </a:t>
            </a:r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활용한 관리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D59980-FFCC-5668-8B5D-73354BE4C3F9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E2400-8AB0-FB3A-C9E7-40ADB9D0B066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58312C-BB78-7FC2-2AE4-0055CA89C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BB4C1B-EBFB-8EC5-36C9-E5F01E4EBA6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0FC5E3-ABAC-C40B-BDBF-235D2EB899DF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E8FC4-FD37-95A8-8E12-39886AE4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CF5F69-54A7-D018-8F76-061156D599AD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헬스케어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Picture 2" descr="2022년】스마트 워치의 추천 17 선거 스마트폰에 맞춘 인기 모델을 소개 |빅카메라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88" y="2132742"/>
            <a:ext cx="3921209" cy="26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텐플 수면패턴 측정기 수면센서 수면건강 잠측정기 심박수 호흡측정 효도선물 - 현대Hmall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78" y="3613550"/>
            <a:ext cx="2614138" cy="26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3BACB48-41B2-43E2-827B-330D8D1C7BF8}"/>
              </a:ext>
            </a:extLst>
          </p:cNvPr>
          <p:cNvGrpSpPr/>
          <p:nvPr/>
        </p:nvGrpSpPr>
        <p:grpSpPr>
          <a:xfrm>
            <a:off x="6353557" y="2132742"/>
            <a:ext cx="4926555" cy="4377232"/>
            <a:chOff x="5420603" y="1732692"/>
            <a:chExt cx="6256425" cy="55588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6438877-1B47-4579-9E4F-26BD78835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04" y="1732692"/>
              <a:ext cx="6256424" cy="24649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7230A0-1FAB-4041-934A-396AADDA5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603" y="4197623"/>
              <a:ext cx="6256423" cy="3093887"/>
            </a:xfrm>
            <a:prstGeom prst="rect">
              <a:avLst/>
            </a:prstGeom>
          </p:spPr>
        </p:pic>
      </p:grpSp>
      <p:sp>
        <p:nvSpPr>
          <p:cNvPr id="20" name="화살표: 오른쪽 10">
            <a:extLst>
              <a:ext uri="{FF2B5EF4-FFF2-40B4-BE49-F238E27FC236}">
                <a16:creationId xmlns:a16="http://schemas.microsoft.com/office/drawing/2014/main" id="{B9657C6A-0841-4487-96EB-FFA4A29E865A}"/>
              </a:ext>
            </a:extLst>
          </p:cNvPr>
          <p:cNvSpPr/>
          <p:nvPr/>
        </p:nvSpPr>
        <p:spPr>
          <a:xfrm>
            <a:off x="5546777" y="3829050"/>
            <a:ext cx="485775" cy="428625"/>
          </a:xfrm>
          <a:prstGeom prst="rightArrow">
            <a:avLst/>
          </a:prstGeom>
          <a:solidFill>
            <a:srgbClr val="008C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0" y="6571200"/>
            <a:ext cx="190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:Google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18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290A76E-CBCE-24F7-71AE-0C0DD89F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483B-4D1A-46B1-9AD4-54EFFD1D9D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헬스케어 관련 센서를 활용한 관리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D59980-FFCC-5668-8B5D-73354BE4C3F9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E2400-8AB0-FB3A-C9E7-40ADB9D0B066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58312C-BB78-7FC2-2AE4-0055CA89C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BB4C1B-EBFB-8EC5-36C9-E5F01E4EBA6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0FC5E3-ABAC-C40B-BDBF-235D2EB899DF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E8FC4-FD37-95A8-8E12-39886AE4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CF5F69-54A7-D018-8F76-061156D599AD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헬스케어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0" y="6571200"/>
            <a:ext cx="1907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:Google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자꾸 깜빡한다면 '스마트 약통'을">
            <a:hlinkClick r:id="rId4"/>
            <a:extLst>
              <a:ext uri="{FF2B5EF4-FFF2-40B4-BE49-F238E27FC236}">
                <a16:creationId xmlns:a16="http://schemas.microsoft.com/office/drawing/2014/main" id="{65842EA1-977F-741F-D48F-4C225043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16" y="2330671"/>
            <a:ext cx="4695594" cy="36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hlinkClick r:id="rId6"/>
            <a:extLst>
              <a:ext uri="{FF2B5EF4-FFF2-40B4-BE49-F238E27FC236}">
                <a16:creationId xmlns:a16="http://schemas.microsoft.com/office/drawing/2014/main" id="{298212BE-FD75-BCCC-8C09-F8ED365A5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487" y="2330670"/>
            <a:ext cx="4369177" cy="36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A46B627-6782-48BE-8CD9-F0F40E6CBD11}"/>
              </a:ext>
            </a:extLst>
          </p:cNvPr>
          <p:cNvSpPr txBox="1"/>
          <p:nvPr/>
        </p:nvSpPr>
        <p:spPr>
          <a:xfrm>
            <a:off x="1146677" y="3095748"/>
            <a:ext cx="9578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심박수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측정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(OSTSen-30101),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심전도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근전도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EMG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(AD8232),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이산화탄소 농도 센서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(CO2 Gas Sensor),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맥박산소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(SpO2)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  학습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데이터를 모니터링 및 데이터를 관리할 수 있는 시스템 구축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&lt;-&gt;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 간 통신을 위한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Wi-Fi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 학습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467A47-9506-502A-AA8F-2739928C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F3B61-8069-4D9F-00FF-A04CAD1072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헬스케어 관련 센서를 활용한 관리</a:t>
            </a:r>
            <a:r>
              <a:rPr lang="en-US" altLang="ko-KR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헬스케어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B96A2-F29D-87A7-2358-028BD4E06762}"/>
              </a:ext>
            </a:extLst>
          </p:cNvPr>
          <p:cNvSpPr txBox="1"/>
          <p:nvPr/>
        </p:nvSpPr>
        <p:spPr>
          <a:xfrm>
            <a:off x="632905" y="2463409"/>
            <a:ext cx="389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분석 예시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96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헬스케어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hlinkClick r:id="rId4"/>
            <a:extLst>
              <a:ext uri="{FF2B5EF4-FFF2-40B4-BE49-F238E27FC236}">
                <a16:creationId xmlns:a16="http://schemas.microsoft.com/office/drawing/2014/main" id="{343971CE-3E2E-BC7C-93BA-A4C33792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869" y="1871144"/>
            <a:ext cx="7506263" cy="42411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생체센서를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건강상태 측정기 나이팅게일</a:t>
            </a:r>
            <a:endParaRPr lang="en-US" altLang="ko-KR" sz="24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44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86BDCB9-3B89-E6E5-6953-EBB4CE40F29C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9D2E8-6319-AFD2-2CD6-81FE54EEB968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E4F86F-331F-69BB-F651-3AB05CCF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439FF-9F5D-69FB-B08A-F3ABF8ECFF72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488DCCB-E9F7-78CE-6D04-5385FE072531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49FB9F5-9B21-4F77-C891-61F83ECD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7B8276-5C55-6B5F-67DC-8EAC09638F7E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헬스케어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AC038-2860-42CF-B732-CAC001080EF0}"/>
              </a:ext>
            </a:extLst>
          </p:cNvPr>
          <p:cNvSpPr txBox="1"/>
          <p:nvPr/>
        </p:nvSpPr>
        <p:spPr>
          <a:xfrm>
            <a:off x="756458" y="1265493"/>
            <a:ext cx="1105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약통</a:t>
            </a:r>
            <a:endParaRPr lang="en-US" altLang="ko-KR" sz="24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hlinkClick r:id="rId4"/>
            <a:extLst>
              <a:ext uri="{FF2B5EF4-FFF2-40B4-BE49-F238E27FC236}">
                <a16:creationId xmlns:a16="http://schemas.microsoft.com/office/drawing/2014/main" id="{BD6968E3-9A91-8745-353E-B4E286D61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341" y="1862530"/>
            <a:ext cx="8457318" cy="42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4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290A76E-CBCE-24F7-71AE-0C0DD89F9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" y="1120912"/>
            <a:ext cx="11415622" cy="64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483B-4D1A-46B1-9AD4-54EFFD1D9DDF}"/>
              </a:ext>
            </a:extLst>
          </p:cNvPr>
          <p:cNvSpPr txBox="1"/>
          <p:nvPr/>
        </p:nvSpPr>
        <p:spPr>
          <a:xfrm>
            <a:off x="391886" y="1120913"/>
            <a:ext cx="1141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홈 관련 센서를 활용한 제어 시스템 구축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D59980-FFCC-5668-8B5D-73354BE4C3F9}"/>
              </a:ext>
            </a:extLst>
          </p:cNvPr>
          <p:cNvGrpSpPr/>
          <p:nvPr/>
        </p:nvGrpSpPr>
        <p:grpSpPr>
          <a:xfrm>
            <a:off x="464821" y="221330"/>
            <a:ext cx="11247119" cy="493760"/>
            <a:chOff x="464821" y="761263"/>
            <a:chExt cx="11247119" cy="4937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CE2400-8AB0-FB3A-C9E7-40ADB9D0B066}"/>
                </a:ext>
              </a:extLst>
            </p:cNvPr>
            <p:cNvGrpSpPr/>
            <p:nvPr/>
          </p:nvGrpSpPr>
          <p:grpSpPr>
            <a:xfrm>
              <a:off x="464821" y="761263"/>
              <a:ext cx="11247119" cy="477504"/>
              <a:chOff x="464821" y="1474057"/>
              <a:chExt cx="11247119" cy="47750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58312C-BB78-7FC2-2AE4-0055CA89C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1" y="1474058"/>
                <a:ext cx="11247119" cy="47750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8BB4C1B-EBFB-8EC5-36C9-E5F01E4EBA6C}"/>
                  </a:ext>
                </a:extLst>
              </p:cNvPr>
              <p:cNvSpPr/>
              <p:nvPr/>
            </p:nvSpPr>
            <p:spPr>
              <a:xfrm>
                <a:off x="8846077" y="1474058"/>
                <a:ext cx="2865863" cy="4775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</a:t>
                </a:r>
                <a:r>
                  <a:rPr kumimoji="1" lang="ko-KR" altLang="en-US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챌린지</a:t>
                </a:r>
                <a:endParaRPr kumimoji="1" lang="ko-Kore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30FC5E3-ABAC-C40B-BDBF-235D2EB899DF}"/>
                  </a:ext>
                </a:extLst>
              </p:cNvPr>
              <p:cNvSpPr/>
              <p:nvPr/>
            </p:nvSpPr>
            <p:spPr>
              <a:xfrm>
                <a:off x="464821" y="1474057"/>
                <a:ext cx="8381255" cy="4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E8FC4-FD37-95A8-8E12-39886AE4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1" y="1209304"/>
              <a:ext cx="11247119" cy="457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CF5F69-54A7-D018-8F76-061156D599AD}"/>
              </a:ext>
            </a:extLst>
          </p:cNvPr>
          <p:cNvSpPr txBox="1"/>
          <p:nvPr/>
        </p:nvSpPr>
        <p:spPr>
          <a:xfrm>
            <a:off x="464820" y="2026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스마트홈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131C8-2CF0-D6AC-F22C-1498F76C90FA}"/>
              </a:ext>
            </a:extLst>
          </p:cNvPr>
          <p:cNvSpPr txBox="1"/>
          <p:nvPr/>
        </p:nvSpPr>
        <p:spPr>
          <a:xfrm>
            <a:off x="0" y="6571200"/>
            <a:ext cx="5756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출처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제어 관련 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셔터스톡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IoT 통한 진정한 '스마트홈'의 실현, 역할과 문제점 &lt; 기술 &lt; 기사본문 - AI타임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197" y="21336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48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10416</TotalTime>
  <Words>776</Words>
  <Application>Microsoft Office PowerPoint</Application>
  <PresentationFormat>와이드스크린</PresentationFormat>
  <Paragraphs>138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나눔스퀘어</vt:lpstr>
      <vt:lpstr>Arial</vt:lpstr>
      <vt:lpstr>나눔스퀘어 ExtraBold</vt:lpstr>
      <vt:lpstr>Wingdings</vt:lpstr>
      <vt:lpstr>나눔스퀘어 Bold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리현</dc:creator>
  <cp:lastModifiedBy>smhrd</cp:lastModifiedBy>
  <cp:revision>774</cp:revision>
  <dcterms:created xsi:type="dcterms:W3CDTF">2021-06-06T15:29:26Z</dcterms:created>
  <dcterms:modified xsi:type="dcterms:W3CDTF">2024-08-06T05:32:29Z</dcterms:modified>
</cp:coreProperties>
</file>